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693400" cy="15113000"/>
  <p:notesSz cx="6858000" cy="9144000"/>
  <p:embeddedFontLst>
    <p:embeddedFont>
      <p:font typeface="Black Han Sans Regular" panose="020B0600000101010101" charset="-127"/>
      <p:regular r:id="rId4"/>
    </p:embeddedFont>
    <p:embeddedFont>
      <p:font typeface="SangSangFlowerRoadOTF" charset="-127"/>
      <p:regular r:id="rId5"/>
    </p:embeddedFont>
    <p:embeddedFont>
      <p:font typeface="GyeonggiTitle Light" panose="02020403020101020101" pitchFamily="18" charset="-127"/>
      <p:regular r:id="rId6"/>
    </p:embeddedFont>
    <p:embeddedFont>
      <p:font typeface="GyeonggiTitle Medium" panose="02020603020101020101" pitchFamily="18" charset="-127"/>
      <p:regular r:id="rId7"/>
      <p:bold r:id="rId8"/>
    </p:embeddedFont>
    <p:embeddedFont>
      <p:font typeface="S-Core Dream 5 Medium" panose="020B0503030302020204" pitchFamily="34" charset="-127"/>
      <p:regular r:id="rId9"/>
    </p:embeddedFont>
    <p:embeddedFont>
      <p:font typeface="경기천년제목 Light" panose="02020403020101020101" pitchFamily="18" charset="-127"/>
      <p:regular r:id="rId10"/>
    </p:embeddedFont>
    <p:embeddedFont>
      <p:font typeface="경기천년제목OTF Light" panose="02020403020101020101" pitchFamily="18" charset="-127"/>
      <p:regular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4734" y="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1D5D9-EDDD-4AB5-8653-C98DBCF90A4D}" type="datetimeFigureOut">
              <a:rPr lang="ko-KR" altLang="en-US" smtClean="0"/>
              <a:t>2025-07-11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115C-926D-432C-81BE-647D77708C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96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D115C-926D-432C-81BE-647D77708C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59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93400" cy="1511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10693400" cy="11912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19800"/>
            <a:ext cx="10223500" cy="8204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8101" y="6328866"/>
            <a:ext cx="13335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지원내용</a:t>
            </a:r>
            <a:r>
              <a:rPr lang="en-US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:  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6273800"/>
            <a:ext cx="431800" cy="43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6807200"/>
            <a:ext cx="431800" cy="431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67154" y="6860369"/>
            <a:ext cx="12065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지원대상</a:t>
            </a:r>
            <a:r>
              <a:rPr lang="en-US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4413" y="6310193"/>
            <a:ext cx="64262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1100"/>
              </a:lnSpc>
            </a:pPr>
            <a:r>
              <a:rPr lang="ko-KR" sz="1800" b="0" i="0" u="none" strike="noStrike" dirty="0" err="1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놀이코칭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기본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필수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교육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&amp; 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교재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·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교구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+ 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맞춤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800" b="0" i="0" u="none" strike="noStrike" dirty="0" err="1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심화놀이코칭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(</a:t>
            </a:r>
            <a:r>
              <a:rPr lang="ko-KR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선택</a:t>
            </a:r>
            <a:r>
              <a:rPr lang="en-US" sz="1800" b="0" i="0" u="none" strike="noStrike" dirty="0">
                <a:solidFill>
                  <a:srgbClr val="353B3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500" y="2641600"/>
            <a:ext cx="6261100" cy="685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4100" y="2705100"/>
            <a:ext cx="6057900" cy="5715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19300" y="2768600"/>
            <a:ext cx="6642100" cy="43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31887"/>
              </a:lnSpc>
            </a:pPr>
            <a:r>
              <a:rPr lang="en-US" sz="2400" b="0" i="0" u="none" strike="noStrike" spc="-100" dirty="0">
                <a:solidFill>
                  <a:srgbClr val="2E3D86"/>
                </a:solidFill>
                <a:latin typeface="S-Core Dream 5 Medium"/>
              </a:rPr>
              <a:t>12~23</a:t>
            </a:r>
            <a:r>
              <a:rPr lang="ko-KR" sz="2400" b="0" i="0" u="none" strike="noStrike" spc="-100" dirty="0">
                <a:solidFill>
                  <a:srgbClr val="2E3D86"/>
                </a:solidFill>
                <a:ea typeface="S-Core Dream 5 Medium"/>
              </a:rPr>
              <a:t>개월</a:t>
            </a:r>
            <a:r>
              <a:rPr lang="en-US" sz="2400" b="0" i="0" u="none" strike="noStrike" spc="-100" dirty="0">
                <a:solidFill>
                  <a:srgbClr val="000000"/>
                </a:solidFill>
                <a:latin typeface="S-Core Dream 5 Medium"/>
              </a:rPr>
              <a:t>, </a:t>
            </a:r>
            <a:r>
              <a:rPr lang="ko-KR" sz="2400" b="0" i="0" u="none" strike="noStrike" spc="-100" dirty="0">
                <a:solidFill>
                  <a:srgbClr val="000000"/>
                </a:solidFill>
                <a:ea typeface="S-Core Dream 5 Medium"/>
              </a:rPr>
              <a:t>놀이를</a:t>
            </a:r>
            <a:r>
              <a:rPr lang="en-US" sz="2400" b="0" i="0" u="none" strike="noStrike" spc="-100" dirty="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0" i="0" u="none" strike="noStrike" spc="-100" dirty="0">
                <a:solidFill>
                  <a:srgbClr val="000000"/>
                </a:solidFill>
                <a:ea typeface="S-Core Dream 5 Medium"/>
              </a:rPr>
              <a:t>통해</a:t>
            </a:r>
            <a:r>
              <a:rPr lang="en-US" sz="2400" b="0" i="0" u="none" strike="noStrike" spc="-100" dirty="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0" i="0" u="none" strike="noStrike" spc="-100" dirty="0">
                <a:solidFill>
                  <a:srgbClr val="000000"/>
                </a:solidFill>
                <a:ea typeface="S-Core Dream 5 Medium"/>
              </a:rPr>
              <a:t>세상을</a:t>
            </a:r>
            <a:r>
              <a:rPr lang="en-US" sz="2400" b="0" i="0" u="none" strike="noStrike" spc="-100" dirty="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400" b="0" i="0" u="none" strike="noStrike" spc="-100" dirty="0">
                <a:solidFill>
                  <a:srgbClr val="000000"/>
                </a:solidFill>
                <a:ea typeface="S-Core Dream 5 Medium"/>
              </a:rPr>
              <a:t>탐험해요</a:t>
            </a:r>
            <a:r>
              <a:rPr lang="en-US" sz="2400" b="0" i="0" u="none" strike="noStrike" spc="-100" dirty="0">
                <a:solidFill>
                  <a:srgbClr val="000000"/>
                </a:solidFill>
                <a:latin typeface="S-Core Dream 5 Medium"/>
              </a:rPr>
              <a:t>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4" name="TextBox 14"/>
          <p:cNvSpPr txBox="1"/>
          <p:nvPr/>
        </p:nvSpPr>
        <p:spPr>
          <a:xfrm>
            <a:off x="3810000" y="266700"/>
            <a:ext cx="3035300" cy="660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8355"/>
              </a:lnSpc>
            </a:pPr>
            <a:r>
              <a:rPr lang="ko-KR" sz="3700" b="0" i="0" u="none" strike="noStrike">
                <a:solidFill>
                  <a:srgbClr val="262C49"/>
                </a:solidFill>
                <a:ea typeface="SangSangFlowerRoadOTF"/>
              </a:rPr>
              <a:t>경기도</a:t>
            </a:r>
            <a:r>
              <a:rPr lang="en-US" sz="3700" b="0" i="0" u="none" strike="noStrike">
                <a:solidFill>
                  <a:srgbClr val="262C49"/>
                </a:solidFill>
                <a:latin typeface="SangSangFlowerRoadOTF"/>
              </a:rPr>
              <a:t> </a:t>
            </a:r>
            <a:r>
              <a:rPr lang="ko-KR" sz="3700" b="0" i="0" u="none" strike="noStrike">
                <a:solidFill>
                  <a:srgbClr val="262C49"/>
                </a:solidFill>
                <a:ea typeface="SangSangFlowerRoadOTF"/>
              </a:rPr>
              <a:t>놀이지도사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08200" y="1130300"/>
            <a:ext cx="64516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56440"/>
              </a:lnSpc>
            </a:pPr>
            <a:r>
              <a:rPr lang="ko-KR" sz="6000" b="0" i="0" u="none" strike="noStrike" spc="-400">
                <a:solidFill>
                  <a:srgbClr val="AE3A1E"/>
                </a:solidFill>
                <a:ea typeface="Black Han Sans Regular"/>
              </a:rPr>
              <a:t>경기도</a:t>
            </a:r>
            <a:r>
              <a:rPr lang="en-US" sz="6000" b="0" i="0" u="none" strike="noStrike" spc="-400">
                <a:solidFill>
                  <a:srgbClr val="AE3A1E"/>
                </a:solidFill>
                <a:latin typeface="Black Han Sans Regular"/>
              </a:rPr>
              <a:t> </a:t>
            </a:r>
            <a:r>
              <a:rPr lang="ko-KR" sz="6000" b="0" i="0" u="none" strike="noStrike" spc="-400">
                <a:solidFill>
                  <a:srgbClr val="AE3A1E"/>
                </a:solidFill>
                <a:ea typeface="Black Han Sans Regular"/>
              </a:rPr>
              <a:t>영유아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57400" y="1866900"/>
            <a:ext cx="6578600" cy="520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56440"/>
              </a:lnSpc>
            </a:pPr>
            <a:r>
              <a:rPr lang="ko-KR" sz="6000" b="0" i="0" u="none" strike="noStrike" spc="-400" dirty="0">
                <a:solidFill>
                  <a:srgbClr val="2E3D86"/>
                </a:solidFill>
                <a:ea typeface="Black Han Sans Regular"/>
              </a:rPr>
              <a:t>교재</a:t>
            </a:r>
            <a:r>
              <a:rPr lang="en-US" sz="6000" b="0" i="0" u="none" strike="noStrike" spc="-400" dirty="0">
                <a:solidFill>
                  <a:srgbClr val="2E3D86"/>
                </a:solidFill>
                <a:latin typeface="Black Han Sans Regular"/>
              </a:rPr>
              <a:t>·</a:t>
            </a:r>
            <a:r>
              <a:rPr lang="ko-KR" sz="6000" b="0" i="0" u="none" strike="noStrike" spc="-400" dirty="0">
                <a:solidFill>
                  <a:srgbClr val="2E3D86"/>
                </a:solidFill>
                <a:ea typeface="Black Han Sans Regular"/>
              </a:rPr>
              <a:t>교구</a:t>
            </a:r>
            <a:r>
              <a:rPr lang="en-US" sz="6000" b="0" i="0" u="none" strike="noStrike" spc="-400" dirty="0">
                <a:solidFill>
                  <a:srgbClr val="2E3D86"/>
                </a:solidFill>
                <a:latin typeface="Black Han Sans Regular"/>
              </a:rPr>
              <a:t> </a:t>
            </a:r>
            <a:r>
              <a:rPr lang="ko-KR" sz="6000" b="0" i="0" u="none" strike="noStrike" spc="-400" dirty="0">
                <a:solidFill>
                  <a:srgbClr val="2E3D86"/>
                </a:solidFill>
                <a:ea typeface="Black Han Sans Regular"/>
              </a:rPr>
              <a:t>배달</a:t>
            </a:r>
            <a:r>
              <a:rPr lang="en-US" sz="6000" b="0" i="0" u="none" strike="noStrike" spc="-400" dirty="0">
                <a:solidFill>
                  <a:srgbClr val="2E3D86"/>
                </a:solidFill>
                <a:latin typeface="Black Han Sans Regular"/>
              </a:rPr>
              <a:t> </a:t>
            </a:r>
            <a:r>
              <a:rPr lang="ko-KR" sz="6000" b="0" i="0" u="none" strike="noStrike" spc="-400" dirty="0">
                <a:solidFill>
                  <a:srgbClr val="2E3D86"/>
                </a:solidFill>
                <a:ea typeface="Black Han Sans Regular"/>
              </a:rPr>
              <a:t>서비스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360000">
            <a:off x="6604000" y="292100"/>
            <a:ext cx="1790700" cy="12065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 rot="1680000">
            <a:off x="7200900" y="609600"/>
            <a:ext cx="1346200" cy="584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300" b="0" i="0" u="none" strike="noStrike">
                <a:solidFill>
                  <a:srgbClr val="FFFFFF"/>
                </a:solidFill>
                <a:latin typeface="SangSangFlowerRoadOTF"/>
              </a:rPr>
              <a:t>2025</a:t>
            </a:r>
            <a:r>
              <a:rPr lang="ko-KR" sz="3300" b="0" i="0" u="none" strike="noStrike">
                <a:solidFill>
                  <a:srgbClr val="FFFFFF"/>
                </a:solidFill>
                <a:ea typeface="SangSangFlowerRoadOTF"/>
              </a:rPr>
              <a:t>년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07442" y="6901787"/>
            <a:ext cx="7353300" cy="1701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1100"/>
              </a:lnSpc>
            </a:pP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도내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12~23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개월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영유아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가정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</a:p>
          <a:p>
            <a:pPr lvl="0" algn="l">
              <a:lnSpc>
                <a:spcPct val="141100"/>
              </a:lnSpc>
            </a:pP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※ 2023.8.13. ~ 2024.8.6.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출생일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기준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</a:p>
          <a:p>
            <a:pPr lvl="0" algn="l">
              <a:lnSpc>
                <a:spcPct val="141100"/>
              </a:lnSpc>
            </a:pP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가구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당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1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회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가능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(1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차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수령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가구의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경우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동일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불가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</a:p>
          <a:p>
            <a:pPr lvl="0" algn="l">
              <a:lnSpc>
                <a:spcPct val="141100"/>
              </a:lnSpc>
            </a:pP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  <a:r>
              <a:rPr lang="ko-KR" sz="18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다둥이의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경우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중복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가능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(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가족관계증명서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제출</a:t>
            </a:r>
            <a:r>
              <a:rPr lang="en-US" sz="18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 </a:t>
            </a:r>
          </a:p>
          <a:p>
            <a:pPr lvl="0" algn="l">
              <a:lnSpc>
                <a:spcPct val="141100"/>
              </a:lnSpc>
            </a:pPr>
            <a:endParaRPr lang="en-US" sz="1800" b="0" i="0" u="none" strike="noStrike" dirty="0">
              <a:solidFill>
                <a:srgbClr val="353B36"/>
              </a:solidFill>
              <a:latin typeface="경기천년제목OTF Light" panose="02020403020101020101" pitchFamily="18" charset="-127"/>
              <a:ea typeface="경기천년제목OTF Light" panose="02020403020101020101" pitchFamily="18" charset="-127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8417" y="7968398"/>
            <a:ext cx="685800" cy="76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000" y="14719300"/>
            <a:ext cx="3454400" cy="3302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20948" y="7295203"/>
            <a:ext cx="26035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en-US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*</a:t>
            </a:r>
            <a:r>
              <a:rPr lang="ko-KR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월수계산은</a:t>
            </a:r>
            <a:r>
              <a:rPr lang="en-US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30</a:t>
            </a:r>
            <a:r>
              <a:rPr lang="ko-KR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일을</a:t>
            </a:r>
            <a:r>
              <a:rPr lang="en-US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1</a:t>
            </a:r>
            <a:r>
              <a:rPr lang="ko-KR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개월로</a:t>
            </a:r>
            <a:r>
              <a:rPr lang="en-US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500" b="0" i="0" u="none" strike="noStrike" dirty="0">
                <a:solidFill>
                  <a:srgbClr val="3A4CA8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산정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25" name="TextBox 25"/>
          <p:cNvSpPr txBox="1"/>
          <p:nvPr/>
        </p:nvSpPr>
        <p:spPr>
          <a:xfrm>
            <a:off x="1193800" y="5702300"/>
            <a:ext cx="19558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sz="1700" b="0" i="0" u="none" strike="noStrike" dirty="0">
                <a:solidFill>
                  <a:srgbClr val="2E3D86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사파리버스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8100" y="3911600"/>
            <a:ext cx="1651000" cy="1346200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722065" y="5686851"/>
            <a:ext cx="18542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sz="1600" b="0" i="0" u="none" strike="noStrike" dirty="0">
                <a:solidFill>
                  <a:srgbClr val="2E3D86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레인보우</a:t>
            </a:r>
            <a:r>
              <a:rPr lang="en-US" sz="1600" b="0" i="0" u="none" strike="noStrike" dirty="0">
                <a:solidFill>
                  <a:srgbClr val="2E3D86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2E3D86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블록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9200" y="3302000"/>
            <a:ext cx="2781300" cy="208280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76700" y="5702300"/>
            <a:ext cx="1955800" cy="292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sz="1700" b="0" i="0" u="none" strike="noStrike" dirty="0">
                <a:solidFill>
                  <a:srgbClr val="2E3D86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상어낚시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0700" y="3784600"/>
            <a:ext cx="1930400" cy="187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9000" y="4508500"/>
            <a:ext cx="1143000" cy="12065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48400" y="4178300"/>
            <a:ext cx="3441700" cy="15367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5753100"/>
            <a:ext cx="215900" cy="2286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3400" y="5753100"/>
            <a:ext cx="215900" cy="22860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5194300" y="4470400"/>
            <a:ext cx="5537200" cy="91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16199"/>
              </a:lnSpc>
            </a:pPr>
            <a:r>
              <a:rPr lang="en-US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2025.9.19(</a:t>
            </a:r>
            <a:r>
              <a:rPr lang="ko-KR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금</a:t>
            </a:r>
            <a:r>
              <a:rPr lang="en-US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)</a:t>
            </a:r>
            <a:r>
              <a:rPr lang="ko-KR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부터</a:t>
            </a:r>
          </a:p>
          <a:p>
            <a:pPr lvl="0" algn="ctr">
              <a:lnSpc>
                <a:spcPct val="116199"/>
              </a:lnSpc>
            </a:pPr>
            <a:r>
              <a:rPr lang="ko-KR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순차적</a:t>
            </a:r>
            <a:r>
              <a:rPr lang="en-US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 </a:t>
            </a:r>
            <a:r>
              <a:rPr lang="ko-KR" sz="2600" b="0" i="0" u="none" strike="noStrike" dirty="0">
                <a:solidFill>
                  <a:srgbClr val="000000"/>
                </a:solidFill>
                <a:latin typeface="경기천년제목 Light" panose="02020403020101020101" pitchFamily="18" charset="-127"/>
                <a:ea typeface="경기천년제목 Light" panose="02020403020101020101" pitchFamily="18" charset="-127"/>
              </a:rPr>
              <a:t>택배발송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3100" y="11125200"/>
            <a:ext cx="10756900" cy="3048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안에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놀이코칭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필수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교육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수강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확인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설문을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제출해야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수령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최종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대상자로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선정됩니다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놀이코칭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필수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교육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만족도조사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성명과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신청자명이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다른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경우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확인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불가하여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신청대상에서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제외될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수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있습니다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가정으로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배송되므로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수령지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주소를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정확히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기재해주시기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바랍니다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 (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오기입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택배비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자부담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택배발송을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위해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경기도북부육아종합지원센터와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업체로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개인정보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(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이름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주소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연락처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,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자녀연령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전달됩니다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3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자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정보제공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동의로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간주됩니다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맞춤형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심화놀이코칭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기본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(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양육자와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영유아의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놀이상황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관찰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+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놀이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방법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지원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등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)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을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희망하는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경우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교재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·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교구를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신청한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   </a:t>
            </a:r>
            <a:r>
              <a:rPr lang="ko-KR" sz="1600" b="0" i="0" u="none" strike="noStrike" dirty="0" err="1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시군육아종합지원센터로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문의해주시기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바랍니다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 </a:t>
            </a:r>
          </a:p>
          <a:p>
            <a:pPr lvl="0" algn="l">
              <a:lnSpc>
                <a:spcPct val="141100"/>
              </a:lnSpc>
            </a:pP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-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중고마켓에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판매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적발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시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다음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사업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참여가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 </a:t>
            </a:r>
            <a:r>
              <a:rPr lang="ko-KR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제한됩니다</a:t>
            </a:r>
            <a:r>
              <a:rPr lang="en-US" sz="1600" b="0" i="0" u="none" strike="noStrike" dirty="0">
                <a:solidFill>
                  <a:srgbClr val="353B36"/>
                </a:solidFill>
                <a:latin typeface="경기천년제목OTF Light" panose="02020403020101020101" pitchFamily="18" charset="-127"/>
                <a:ea typeface="경기천년제목OTF Light" panose="02020403020101020101" pitchFamily="18" charset="-127"/>
              </a:rPr>
              <a:t>.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25" y="8356600"/>
            <a:ext cx="431800" cy="431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2992" y="8420100"/>
            <a:ext cx="7830308" cy="24130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503546" y="9033301"/>
            <a:ext cx="7835900" cy="711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1100"/>
              </a:lnSpc>
            </a:pPr>
            <a:endParaRPr lang="ko-KR" sz="1800" b="0" i="0" u="none" strike="noStrike" dirty="0">
              <a:solidFill>
                <a:srgbClr val="353B36"/>
              </a:solidFill>
              <a:ea typeface="GyeonggiTitle Light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7292" y="8521700"/>
            <a:ext cx="2171700" cy="2171700"/>
          </a:xfrm>
          <a:prstGeom prst="rect">
            <a:avLst/>
          </a:prstGeom>
        </p:spPr>
      </p:pic>
      <p:sp>
        <p:nvSpPr>
          <p:cNvPr id="41" name="TextBox 41"/>
          <p:cNvSpPr txBox="1"/>
          <p:nvPr/>
        </p:nvSpPr>
        <p:spPr>
          <a:xfrm>
            <a:off x="2380492" y="8572500"/>
            <a:ext cx="18542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1. </a:t>
            </a:r>
            <a:r>
              <a:rPr lang="ko-KR" altLang="en-US" sz="1500" b="0" i="0" u="none" strike="noStrike" dirty="0" err="1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평택시육</a:t>
            </a:r>
            <a:r>
              <a:rPr lang="ko-KR" sz="1500" b="0" i="0" u="none" strike="noStrike" dirty="0" err="1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아종합지원</a:t>
            </a:r>
            <a:endParaRPr lang="ko-KR" sz="1500" b="0" i="0" u="none" strike="noStrike" dirty="0">
              <a:solidFill>
                <a:srgbClr val="595959"/>
              </a:solidFill>
              <a:latin typeface="GyeonggiTitle Light" panose="02020403020101020101" pitchFamily="18" charset="-127"/>
              <a:ea typeface="GyeonggiTitle Light" panose="02020403020101020101" pitchFamily="18" charset="-127"/>
            </a:endParaRPr>
          </a:p>
          <a:p>
            <a:pPr lvl="0" algn="l">
              <a:lnSpc>
                <a:spcPct val="124499"/>
              </a:lnSpc>
            </a:pP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    </a:t>
            </a: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센터</a:t>
            </a: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홈페이지</a:t>
            </a: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</a:t>
            </a: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신청</a:t>
            </a: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0800" y="9182100"/>
            <a:ext cx="1930400" cy="1270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1252" y="8597900"/>
            <a:ext cx="2171700" cy="217170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15893" y="9525000"/>
            <a:ext cx="254000" cy="25400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94602" y="9221148"/>
            <a:ext cx="1930400" cy="12700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456692" y="10301500"/>
            <a:ext cx="17780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신청기간</a:t>
            </a: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: 7.21.~7.28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443216" y="9499600"/>
            <a:ext cx="17780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endParaRPr lang="en-US" sz="1500" b="0" i="0" u="none" strike="noStrike" dirty="0">
              <a:solidFill>
                <a:srgbClr val="595959"/>
              </a:solidFill>
              <a:latin typeface="GyeonggiTitle Medium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800100" y="8382000"/>
            <a:ext cx="11176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신청방법</a:t>
            </a:r>
            <a:endParaRPr lang="en-US" sz="2000" b="0" i="0" u="none" strike="noStrike" dirty="0">
              <a:solidFill>
                <a:srgbClr val="2E3D86"/>
              </a:solidFill>
              <a:latin typeface="GyeonggiTitle Light" panose="02020403020101020101" pitchFamily="18" charset="-127"/>
              <a:ea typeface="GyeonggiTitle Light" panose="02020403020101020101" pitchFamily="18" charset="-127"/>
            </a:endParaRP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" y="10680700"/>
            <a:ext cx="431800" cy="431800"/>
          </a:xfrm>
          <a:prstGeom prst="rect">
            <a:avLst/>
          </a:prstGeom>
        </p:spPr>
      </p:pic>
      <p:sp>
        <p:nvSpPr>
          <p:cNvPr id="55" name="TextBox 55"/>
          <p:cNvSpPr txBox="1"/>
          <p:nvPr/>
        </p:nvSpPr>
        <p:spPr>
          <a:xfrm>
            <a:off x="911604" y="10706100"/>
            <a:ext cx="11176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2000" b="0" i="0" u="none" strike="noStrike" dirty="0">
                <a:solidFill>
                  <a:srgbClr val="2E3D86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주의사항</a:t>
            </a:r>
          </a:p>
        </p:txBody>
      </p:sp>
      <p:pic>
        <p:nvPicPr>
          <p:cNvPr id="56" name="Picture 43">
            <a:extLst>
              <a:ext uri="{FF2B5EF4-FFF2-40B4-BE49-F238E27FC236}">
                <a16:creationId xmlns:a16="http://schemas.microsoft.com/office/drawing/2014/main" id="{4464D24C-7560-C34A-B3E5-1D709A2044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2296" y="8603966"/>
            <a:ext cx="2171700" cy="2171700"/>
          </a:xfrm>
          <a:prstGeom prst="rect">
            <a:avLst/>
          </a:prstGeom>
        </p:spPr>
      </p:pic>
      <p:pic>
        <p:nvPicPr>
          <p:cNvPr id="57" name="Picture 47">
            <a:extLst>
              <a:ext uri="{FF2B5EF4-FFF2-40B4-BE49-F238E27FC236}">
                <a16:creationId xmlns:a16="http://schemas.microsoft.com/office/drawing/2014/main" id="{B9B24DE3-7097-E1BA-FB69-2F9E96453C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5550" y="9201150"/>
            <a:ext cx="1930400" cy="12700"/>
          </a:xfrm>
          <a:prstGeom prst="rect">
            <a:avLst/>
          </a:prstGeom>
        </p:spPr>
      </p:pic>
      <p:pic>
        <p:nvPicPr>
          <p:cNvPr id="58" name="Picture 47">
            <a:extLst>
              <a:ext uri="{FF2B5EF4-FFF2-40B4-BE49-F238E27FC236}">
                <a16:creationId xmlns:a16="http://schemas.microsoft.com/office/drawing/2014/main" id="{6AF69E1F-6828-8B6F-4001-3C5CA16608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8417" y="9194800"/>
            <a:ext cx="1930400" cy="12700"/>
          </a:xfrm>
          <a:prstGeom prst="rect">
            <a:avLst/>
          </a:prstGeom>
        </p:spPr>
      </p:pic>
      <p:sp>
        <p:nvSpPr>
          <p:cNvPr id="61" name="TextBox 41">
            <a:extLst>
              <a:ext uri="{FF2B5EF4-FFF2-40B4-BE49-F238E27FC236}">
                <a16:creationId xmlns:a16="http://schemas.microsoft.com/office/drawing/2014/main" id="{3EC113AA-9FAA-525B-5A7B-60287E1DE903}"/>
              </a:ext>
            </a:extLst>
          </p:cNvPr>
          <p:cNvSpPr txBox="1"/>
          <p:nvPr/>
        </p:nvSpPr>
        <p:spPr>
          <a:xfrm>
            <a:off x="5126371" y="8579418"/>
            <a:ext cx="18542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2. </a:t>
            </a:r>
            <a:r>
              <a:rPr lang="ko-KR" alt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증빙서류 제출</a:t>
            </a:r>
            <a:endParaRPr lang="ko-KR" sz="1500" b="0" i="0" u="none" strike="noStrike" dirty="0">
              <a:solidFill>
                <a:srgbClr val="595959"/>
              </a:solidFill>
              <a:latin typeface="GyeonggiTitle Light" panose="02020403020101020101" pitchFamily="18" charset="-127"/>
              <a:ea typeface="GyeonggiTitle Light" panose="02020403020101020101" pitchFamily="18" charset="-127"/>
            </a:endParaRPr>
          </a:p>
        </p:txBody>
      </p:sp>
      <p:sp>
        <p:nvSpPr>
          <p:cNvPr id="63" name="TextBox 41">
            <a:extLst>
              <a:ext uri="{FF2B5EF4-FFF2-40B4-BE49-F238E27FC236}">
                <a16:creationId xmlns:a16="http://schemas.microsoft.com/office/drawing/2014/main" id="{582BA1DE-B27F-61CE-2101-4E46EE308F95}"/>
              </a:ext>
            </a:extLst>
          </p:cNvPr>
          <p:cNvSpPr txBox="1"/>
          <p:nvPr/>
        </p:nvSpPr>
        <p:spPr>
          <a:xfrm>
            <a:off x="8000977" y="8624248"/>
            <a:ext cx="18542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3. </a:t>
            </a:r>
            <a:r>
              <a:rPr lang="ko-KR" altLang="en-US" sz="1500" b="0" i="0" u="none" strike="noStrike" dirty="0" err="1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놀이코칭</a:t>
            </a:r>
            <a:r>
              <a:rPr lang="ko-KR" alt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 기본</a:t>
            </a:r>
            <a:endParaRPr lang="en-US" altLang="ko-KR" sz="1500" b="0" i="0" u="none" strike="noStrike" dirty="0">
              <a:solidFill>
                <a:srgbClr val="595959"/>
              </a:solidFill>
              <a:latin typeface="GyeonggiTitle Light" panose="02020403020101020101" pitchFamily="18" charset="-127"/>
              <a:ea typeface="GyeonggiTitle Light" panose="02020403020101020101" pitchFamily="18" charset="-127"/>
            </a:endParaRPr>
          </a:p>
          <a:p>
            <a:pPr lvl="0" algn="l">
              <a:lnSpc>
                <a:spcPct val="124499"/>
              </a:lnSpc>
            </a:pPr>
            <a:r>
              <a:rPr lang="ko-KR" altLang="en-US" sz="1500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필수교육 및 만족도조사</a:t>
            </a:r>
            <a:endParaRPr lang="ko-KR" sz="1500" b="0" i="0" u="none" strike="noStrike" dirty="0">
              <a:solidFill>
                <a:srgbClr val="595959"/>
              </a:solidFill>
              <a:latin typeface="GyeonggiTitle Light" panose="02020403020101020101" pitchFamily="18" charset="-127"/>
              <a:ea typeface="GyeonggiTitle Light" panose="02020403020101020101" pitchFamily="18" charset="-127"/>
            </a:endParaRPr>
          </a:p>
        </p:txBody>
      </p:sp>
      <p:sp>
        <p:nvSpPr>
          <p:cNvPr id="64" name="TextBox 49">
            <a:extLst>
              <a:ext uri="{FF2B5EF4-FFF2-40B4-BE49-F238E27FC236}">
                <a16:creationId xmlns:a16="http://schemas.microsoft.com/office/drawing/2014/main" id="{08793E54-1A8F-A160-0A5A-F28FE3CE6034}"/>
              </a:ext>
            </a:extLst>
          </p:cNvPr>
          <p:cNvSpPr txBox="1"/>
          <p:nvPr/>
        </p:nvSpPr>
        <p:spPr>
          <a:xfrm>
            <a:off x="5162550" y="10327849"/>
            <a:ext cx="17780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제출</a:t>
            </a: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기간</a:t>
            </a: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: 7.21.~7.28</a:t>
            </a:r>
          </a:p>
        </p:txBody>
      </p:sp>
      <p:sp>
        <p:nvSpPr>
          <p:cNvPr id="65" name="TextBox 49">
            <a:extLst>
              <a:ext uri="{FF2B5EF4-FFF2-40B4-BE49-F238E27FC236}">
                <a16:creationId xmlns:a16="http://schemas.microsoft.com/office/drawing/2014/main" id="{9626FB48-9D66-C540-AC17-F869ADA61F41}"/>
              </a:ext>
            </a:extLst>
          </p:cNvPr>
          <p:cNvSpPr txBox="1"/>
          <p:nvPr/>
        </p:nvSpPr>
        <p:spPr>
          <a:xfrm>
            <a:off x="7947002" y="10350596"/>
            <a:ext cx="17780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수강</a:t>
            </a:r>
            <a:r>
              <a:rPr lang="ko-KR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기간</a:t>
            </a:r>
            <a:r>
              <a:rPr lang="en-US" sz="1500" b="0" i="0" u="none" strike="noStrike" dirty="0">
                <a:solidFill>
                  <a:srgbClr val="595959"/>
                </a:solidFill>
                <a:latin typeface="GyeonggiTitle Light" panose="02020403020101020101" pitchFamily="18" charset="-127"/>
                <a:ea typeface="GyeonggiTitle Light" panose="02020403020101020101" pitchFamily="18" charset="-127"/>
              </a:rPr>
              <a:t>: 7.21.~7.28</a:t>
            </a:r>
          </a:p>
        </p:txBody>
      </p:sp>
      <p:pic>
        <p:nvPicPr>
          <p:cNvPr id="1026" name="Picture 2" descr="QR">
            <a:extLst>
              <a:ext uri="{FF2B5EF4-FFF2-40B4-BE49-F238E27FC236}">
                <a16:creationId xmlns:a16="http://schemas.microsoft.com/office/drawing/2014/main" id="{DA46D507-0B49-0AEA-05C9-6F6FD4B25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68" y="9256404"/>
            <a:ext cx="1081396" cy="10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">
            <a:extLst>
              <a:ext uri="{FF2B5EF4-FFF2-40B4-BE49-F238E27FC236}">
                <a16:creationId xmlns:a16="http://schemas.microsoft.com/office/drawing/2014/main" id="{85776949-FCC9-0710-8BF5-3C27F457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83" y="9283416"/>
            <a:ext cx="1081396" cy="10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5">
            <a:extLst>
              <a:ext uri="{FF2B5EF4-FFF2-40B4-BE49-F238E27FC236}">
                <a16:creationId xmlns:a16="http://schemas.microsoft.com/office/drawing/2014/main" id="{FCEC4A8C-1340-5DDD-5A89-2D3DD296DE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2056" y="9556750"/>
            <a:ext cx="254000" cy="254000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53D75D8D-651A-AF00-1622-A96D1796763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98" y="14485752"/>
            <a:ext cx="3921096" cy="734465"/>
          </a:xfrm>
          <a:prstGeom prst="rect">
            <a:avLst/>
          </a:prstGeom>
        </p:spPr>
      </p:pic>
      <p:pic>
        <p:nvPicPr>
          <p:cNvPr id="22" name="Picture 2" descr="QR">
            <a:extLst>
              <a:ext uri="{FF2B5EF4-FFF2-40B4-BE49-F238E27FC236}">
                <a16:creationId xmlns:a16="http://schemas.microsoft.com/office/drawing/2014/main" id="{EE8C946F-5580-D9CA-00D5-BBC9E853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85" y="9284945"/>
            <a:ext cx="1091370" cy="10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262</Words>
  <Application>Microsoft Office PowerPoint</Application>
  <PresentationFormat>사용자 지정</PresentationFormat>
  <Paragraphs>38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맑은 고딕</vt:lpstr>
      <vt:lpstr>경기천년제목OTF Light</vt:lpstr>
      <vt:lpstr>GyeonggiTitle Light</vt:lpstr>
      <vt:lpstr>Black Han Sans Regular</vt:lpstr>
      <vt:lpstr>S-Core Dream 5 Medium</vt:lpstr>
      <vt:lpstr>Calibri</vt:lpstr>
      <vt:lpstr>Arial</vt:lpstr>
      <vt:lpstr>경기천년제목 Light</vt:lpstr>
      <vt:lpstr>GyeonggiTitle Medium</vt:lpstr>
      <vt:lpstr>SangSangFlowerRoadOTF</vt:lpstr>
      <vt:lpstr>Office Theme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11</cp:revision>
  <dcterms:created xsi:type="dcterms:W3CDTF">2006-08-16T00:00:00Z</dcterms:created>
  <dcterms:modified xsi:type="dcterms:W3CDTF">2025-07-11T06:41:11Z</dcterms:modified>
</cp:coreProperties>
</file>